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61" r:id="rId5"/>
    <p:sldId id="262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64" r:id="rId15"/>
    <p:sldId id="273" r:id="rId16"/>
    <p:sldId id="274" r:id="rId17"/>
    <p:sldId id="275" r:id="rId18"/>
    <p:sldId id="276" r:id="rId19"/>
    <p:sldId id="280" r:id="rId20"/>
    <p:sldId id="288" r:id="rId21"/>
    <p:sldId id="277" r:id="rId22"/>
    <p:sldId id="281" r:id="rId23"/>
    <p:sldId id="282" r:id="rId24"/>
    <p:sldId id="284" r:id="rId25"/>
    <p:sldId id="285" r:id="rId26"/>
    <p:sldId id="286" r:id="rId27"/>
    <p:sldId id="289" r:id="rId28"/>
    <p:sldId id="290" r:id="rId29"/>
    <p:sldId id="291" r:id="rId30"/>
    <p:sldId id="292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C99779-E529-45FA-99E8-20B145FF0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BF0D5B7-1F7E-48F5-89D1-74B28E6856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45D4B34-9202-4BD5-B59E-D26FC740F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1B826-2202-4EFC-BBD7-2EBB76EBCE90}" type="datetimeFigureOut">
              <a:rPr lang="zh-TW" altLang="en-US" smtClean="0"/>
              <a:t>2019/2/27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17B4871-4C4F-4FE3-9B05-49BA08D0E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20F3A3C-67BC-4EA8-AD30-DCC89E9E6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50D4B-C0F5-4352-B37E-71D088E43A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8727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39482C-3366-4CF3-9C7C-4DF7AFDA4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FEA2007-9144-448C-AC87-B2DDC743C9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B2A5D1-C32C-4A54-94F5-C63033151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1B826-2202-4EFC-BBD7-2EBB76EBCE90}" type="datetimeFigureOut">
              <a:rPr lang="zh-TW" altLang="en-US" smtClean="0"/>
              <a:t>2019/2/27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68BB2A7-270A-494E-A657-DDE300E4C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1F1EF9-D5B1-491D-8F90-F5B46A3A9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50D4B-C0F5-4352-B37E-71D088E43A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2784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63AA906-9054-43FD-BC52-EFD6E723D3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FE3D48D-B3DF-4361-9214-CFD901998B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91FDA71-265E-4935-90FB-C01A2389E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1B826-2202-4EFC-BBD7-2EBB76EBCE90}" type="datetimeFigureOut">
              <a:rPr lang="zh-TW" altLang="en-US" smtClean="0"/>
              <a:t>2019/2/27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D600A3-8208-4BAE-854E-4A95A3BE0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8D85126-94AC-421D-B0AE-36D2363AD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50D4B-C0F5-4352-B37E-71D088E43A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649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48EB28-9F94-4F41-91D1-EDFF27E3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FB2115-247F-41F4-A1FC-411793A0F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E01963-7D30-47FA-86E3-43ADC07AE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1B826-2202-4EFC-BBD7-2EBB76EBCE90}" type="datetimeFigureOut">
              <a:rPr lang="zh-TW" altLang="en-US" smtClean="0"/>
              <a:t>2019/2/27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13E7523-DD67-4490-8F50-FC3698F9B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B06EFD9-6EC9-4AFE-BBC4-60F6B9B86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50D4B-C0F5-4352-B37E-71D088E43A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8037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C2BCF9-CCEB-4925-A167-4AECDA83D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ACC0D59-68C7-42FA-91BC-FDFD56D8D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7FF8ABB-0DB0-483A-A890-E9C32019A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1B826-2202-4EFC-BBD7-2EBB76EBCE90}" type="datetimeFigureOut">
              <a:rPr lang="zh-TW" altLang="en-US" smtClean="0"/>
              <a:t>2019/2/27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9992C20-CB77-4E69-A9A9-0997A6AA7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9A6B3F1-B0E2-434C-BB79-0DB551B0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50D4B-C0F5-4352-B37E-71D088E43A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030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11CC02-6195-4562-9030-45C08AA5A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7F7DECE-58DC-4E22-B398-C8C9EEB4EA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331F795-9446-4C34-BDA3-7B1C8F7B8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C4232EC-C5E8-46ED-88CE-A14A17DC5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1B826-2202-4EFC-BBD7-2EBB76EBCE90}" type="datetimeFigureOut">
              <a:rPr lang="zh-TW" altLang="en-US" smtClean="0"/>
              <a:t>2019/2/27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190F191-B2FC-443A-88EB-C3BB16533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063B974-6D9C-42F8-87F1-C9402DA24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50D4B-C0F5-4352-B37E-71D088E43A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92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9F5B28-31C6-4B12-9EC9-876733FDC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7FE5238-A3BC-451B-8EF5-EEA6919B7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FDEB55E-E2DF-4D97-B783-477BD25664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8BFE15D-D7AD-46A3-BFF9-AF0ABA9CE1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682CE0A-47E4-41E8-939E-EFD8565070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3E6D10E-03D7-4845-BE58-7024719CD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1B826-2202-4EFC-BBD7-2EBB76EBCE90}" type="datetimeFigureOut">
              <a:rPr lang="zh-TW" altLang="en-US" smtClean="0"/>
              <a:t>2019/2/27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906FF87-AF98-4367-9060-6CF141E27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84F412E-9601-4118-943E-6D2F73497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50D4B-C0F5-4352-B37E-71D088E43A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8103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816A66-67A5-4DDC-BB3C-BCDDC7423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87388A7-54DA-4E8B-8CA5-DF29E3F1A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1B826-2202-4EFC-BBD7-2EBB76EBCE90}" type="datetimeFigureOut">
              <a:rPr lang="zh-TW" altLang="en-US" smtClean="0"/>
              <a:t>2019/2/27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CE6491E-C2F5-4BA0-80FA-C3C59D8BB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605554-B754-4A72-8AC7-185677354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50D4B-C0F5-4352-B37E-71D088E43A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4318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F42CE6D-27D1-4702-9FC8-CF119924D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1B826-2202-4EFC-BBD7-2EBB76EBCE90}" type="datetimeFigureOut">
              <a:rPr lang="zh-TW" altLang="en-US" smtClean="0"/>
              <a:t>2019/2/27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A88BB45-E9B3-4B1F-9B4E-91E9AFD46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9DA8313-DB25-4B4C-9941-DF00D2699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50D4B-C0F5-4352-B37E-71D088E43A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0785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AFF790-8C31-420C-B191-543F14EF0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892D05-A2C9-4005-9E01-C4C11BC42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DA7509E-9846-434D-A709-7AD3B57F9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8065348-0810-4F72-A2C1-6F9F1DBF7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1B826-2202-4EFC-BBD7-2EBB76EBCE90}" type="datetimeFigureOut">
              <a:rPr lang="zh-TW" altLang="en-US" smtClean="0"/>
              <a:t>2019/2/27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B75A623-D25C-478B-9702-F6C7B4FFE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328053A-21AC-4822-A5EC-7A568E25E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50D4B-C0F5-4352-B37E-71D088E43A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2587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674BAB-855D-45E6-B5F4-DE2C32E0C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4581B6B-6482-4203-AF3A-8E25230E74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4AB5F24-5105-42B3-B1F6-3C37D9570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9B139BD-82C1-46D0-9842-C838B42A1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1B826-2202-4EFC-BBD7-2EBB76EBCE90}" type="datetimeFigureOut">
              <a:rPr lang="zh-TW" altLang="en-US" smtClean="0"/>
              <a:t>2019/2/27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97027B8-C881-433F-A988-C6E3E9FE3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3A8012B-02EA-479B-A2BB-6CECEEA05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50D4B-C0F5-4352-B37E-71D088E43A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1163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DD86EB1-59FA-44EE-838C-7355751C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E71020F-28F5-4582-A4EA-4742E1505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657D95D-CBFF-42BA-9691-1B3224DC5D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F1B826-2202-4EFC-BBD7-2EBB76EBCE90}" type="datetimeFigureOut">
              <a:rPr lang="zh-TW" altLang="en-US" smtClean="0"/>
              <a:t>2019/2/27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97F8ED0-04E2-4C12-9332-5C3E6F1840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2FBBEE-924A-4A4F-9BCF-52E9FDC9CF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50D4B-C0F5-4352-B37E-71D088E43A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9582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140.115.31.105/ATMhelperSetup.exe?fbclid=IwAR3yNCiX6spTzy4FnRvDSI2JYMUZrDaE3uHbQK5o784O0iR1diN0BWqM_YQ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iark.greenend.org.uk/~sgtatham/putty/latest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iark.greenend.org.uk/~sgtatham/putty/latest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cs/?dv=win&amp;fbclid=IwAR1b_9ie7hKnMFpvuTMJgJL4QXs4_2vt5wI9IZlX1s7HUzOvMXmMGyT--H0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cs/?dv=win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186A191-E91F-448A-B02B-BC1F53EEA1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5">
                  <a:lumMod val="50000"/>
                </a:schemeClr>
              </a:gs>
              <a:gs pos="66000">
                <a:schemeClr val="accent1">
                  <a:lumMod val="45000"/>
                  <a:lumOff val="55000"/>
                </a:schemeClr>
              </a:gs>
              <a:gs pos="2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0502A4F-EEB2-4285-A5BE-426FAA4787E3}"/>
              </a:ext>
            </a:extLst>
          </p:cNvPr>
          <p:cNvSpPr txBox="1"/>
          <p:nvPr/>
        </p:nvSpPr>
        <p:spPr>
          <a:xfrm>
            <a:off x="3157537" y="1720840"/>
            <a:ext cx="58769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7200" dirty="0">
                <a:latin typeface="華康粗圓體(P)" panose="020F0700000000000000" pitchFamily="34" charset="-120"/>
                <a:ea typeface="華康粗圓體(P)" panose="020F0700000000000000" pitchFamily="34" charset="-120"/>
              </a:rPr>
              <a:t>Fortran </a:t>
            </a:r>
            <a:r>
              <a:rPr lang="zh-TW" altLang="en-US" sz="7200" dirty="0">
                <a:latin typeface="華康粗圓體(P)" panose="020F0700000000000000" pitchFamily="34" charset="-120"/>
                <a:ea typeface="華康粗圓體(P)" panose="020F0700000000000000" pitchFamily="34" charset="-120"/>
              </a:rPr>
              <a:t>執行</a:t>
            </a:r>
            <a:r>
              <a:rPr lang="en-US" altLang="zh-TW" sz="7200" dirty="0">
                <a:latin typeface="華康粗圓體(P)" panose="020F0700000000000000" pitchFamily="34" charset="-120"/>
                <a:ea typeface="華康粗圓體(P)" panose="020F0700000000000000" pitchFamily="34" charset="-120"/>
              </a:rPr>
              <a:t>+</a:t>
            </a:r>
            <a:r>
              <a:rPr lang="zh-TW" altLang="en-US" sz="7200" dirty="0">
                <a:latin typeface="華康粗圓體(P)" panose="020F0700000000000000" pitchFamily="34" charset="-120"/>
                <a:ea typeface="華康粗圓體(P)" panose="020F0700000000000000" pitchFamily="34" charset="-120"/>
              </a:rPr>
              <a:t>繳交作業簡化教學</a:t>
            </a:r>
          </a:p>
        </p:txBody>
      </p:sp>
    </p:spTree>
    <p:extLst>
      <p:ext uri="{BB962C8B-B14F-4D97-AF65-F5344CB8AC3E}">
        <p14:creationId xmlns:p14="http://schemas.microsoft.com/office/powerpoint/2010/main" val="1717333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186A191-E91F-448A-B02B-BC1F53EEA1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5">
                  <a:lumMod val="50000"/>
                </a:schemeClr>
              </a:gs>
              <a:gs pos="66000">
                <a:schemeClr val="accent1">
                  <a:lumMod val="45000"/>
                  <a:lumOff val="55000"/>
                </a:schemeClr>
              </a:gs>
              <a:gs pos="2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0502A4F-EEB2-4285-A5BE-426FAA4787E3}"/>
              </a:ext>
            </a:extLst>
          </p:cNvPr>
          <p:cNvSpPr txBox="1"/>
          <p:nvPr/>
        </p:nvSpPr>
        <p:spPr>
          <a:xfrm>
            <a:off x="3157537" y="1720840"/>
            <a:ext cx="58769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7200" dirty="0">
                <a:latin typeface="華康粗圓體(P)" panose="020F0700000000000000" pitchFamily="34" charset="-120"/>
                <a:ea typeface="華康粗圓體(P)" panose="020F0700000000000000" pitchFamily="34" charset="-120"/>
              </a:rPr>
              <a:t>第三步</a:t>
            </a:r>
            <a:endParaRPr lang="en-US" altLang="zh-TW" sz="7200" dirty="0">
              <a:latin typeface="華康粗圓體(P)" panose="020F0700000000000000" pitchFamily="34" charset="-120"/>
              <a:ea typeface="華康粗圓體(P)" panose="020F0700000000000000" pitchFamily="34" charset="-120"/>
            </a:endParaRPr>
          </a:p>
          <a:p>
            <a:pPr algn="ctr"/>
            <a:r>
              <a:rPr lang="zh-TW" altLang="en-US" sz="7200" dirty="0">
                <a:latin typeface="華康粗圓體(P)" panose="020F0700000000000000" pitchFamily="34" charset="-120"/>
                <a:ea typeface="華康粗圓體(P)" panose="020F0700000000000000" pitchFamily="34" charset="-120"/>
              </a:rPr>
              <a:t>下載</a:t>
            </a:r>
            <a:r>
              <a:rPr lang="en-US" altLang="zh-TW" sz="7200" dirty="0" err="1">
                <a:latin typeface="華康粗圓體(P)" panose="020F0700000000000000" pitchFamily="34" charset="-120"/>
                <a:ea typeface="華康粗圓體(P)" panose="020F0700000000000000" pitchFamily="34" charset="-120"/>
              </a:rPr>
              <a:t>ATMhelper</a:t>
            </a:r>
            <a:endParaRPr lang="zh-TW" altLang="en-US" sz="7200" dirty="0">
              <a:latin typeface="華康粗圓體(P)" panose="020F0700000000000000" pitchFamily="34" charset="-120"/>
              <a:ea typeface="華康粗圓體(P)" panose="020F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47235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186A191-E91F-448A-B02B-BC1F53EEA1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5">
                  <a:lumMod val="50000"/>
                </a:schemeClr>
              </a:gs>
              <a:gs pos="66000">
                <a:schemeClr val="accent1">
                  <a:lumMod val="45000"/>
                  <a:lumOff val="55000"/>
                </a:schemeClr>
              </a:gs>
              <a:gs pos="2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E5A2E04-7578-48C9-B668-C64E38BA7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03" y="660016"/>
            <a:ext cx="7276793" cy="409119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F48E098-5758-4702-84A1-080BD0DEED71}"/>
              </a:ext>
            </a:extLst>
          </p:cNvPr>
          <p:cNvSpPr txBox="1"/>
          <p:nvPr/>
        </p:nvSpPr>
        <p:spPr>
          <a:xfrm>
            <a:off x="4543425" y="5311352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下載</a:t>
            </a:r>
            <a:r>
              <a:rPr lang="en-US" altLang="zh-TW" sz="3200" dirty="0" err="1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ATMhelper</a:t>
            </a:r>
            <a:endParaRPr lang="en-US" altLang="zh-TW" sz="3200" dirty="0">
              <a:latin typeface="華康仿宋體W6(P)" panose="02020600000000000000" pitchFamily="18" charset="-120"/>
              <a:ea typeface="華康仿宋體W6(P)" panose="02020600000000000000" pitchFamily="18" charset="-120"/>
            </a:endParaRPr>
          </a:p>
          <a:p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沒意外的話他會說這是病毒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8AA07B8-61BB-410F-9C9E-A4B4AAF75F17}"/>
              </a:ext>
            </a:extLst>
          </p:cNvPr>
          <p:cNvSpPr/>
          <p:nvPr/>
        </p:nvSpPr>
        <p:spPr>
          <a:xfrm>
            <a:off x="8266697" y="1743089"/>
            <a:ext cx="349567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u="sng" dirty="0">
                <a:hlinkClick r:id="rId3"/>
              </a:rPr>
              <a:t>140.115.31.105/Setup.exe</a:t>
            </a:r>
            <a:endParaRPr lang="zh-TW" altLang="en-US" sz="19900" dirty="0"/>
          </a:p>
        </p:txBody>
      </p:sp>
    </p:spTree>
    <p:extLst>
      <p:ext uri="{BB962C8B-B14F-4D97-AF65-F5344CB8AC3E}">
        <p14:creationId xmlns:p14="http://schemas.microsoft.com/office/powerpoint/2010/main" val="2654475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186A191-E91F-448A-B02B-BC1F53EEA1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5">
                  <a:lumMod val="50000"/>
                </a:schemeClr>
              </a:gs>
              <a:gs pos="66000">
                <a:schemeClr val="accent1">
                  <a:lumMod val="45000"/>
                  <a:lumOff val="55000"/>
                </a:schemeClr>
              </a:gs>
              <a:gs pos="2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0502A4F-EEB2-4285-A5BE-426FAA4787E3}"/>
              </a:ext>
            </a:extLst>
          </p:cNvPr>
          <p:cNvSpPr txBox="1"/>
          <p:nvPr/>
        </p:nvSpPr>
        <p:spPr>
          <a:xfrm>
            <a:off x="2677652" y="1720840"/>
            <a:ext cx="68366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7200" dirty="0">
                <a:latin typeface="華康粗圓體(P)" panose="020F0700000000000000" pitchFamily="34" charset="-120"/>
                <a:ea typeface="華康粗圓體(P)" panose="020F0700000000000000" pitchFamily="34" charset="-120"/>
              </a:rPr>
              <a:t>放心</a:t>
            </a:r>
            <a:endParaRPr lang="en-US" altLang="zh-TW" sz="7200" dirty="0">
              <a:latin typeface="華康粗圓體(P)" panose="020F0700000000000000" pitchFamily="34" charset="-120"/>
              <a:ea typeface="華康粗圓體(P)" panose="020F0700000000000000" pitchFamily="34" charset="-120"/>
            </a:endParaRPr>
          </a:p>
          <a:p>
            <a:pPr algn="ctr"/>
            <a:r>
              <a:rPr lang="zh-TW" altLang="en-US" sz="7200" dirty="0">
                <a:latin typeface="華康粗圓體(P)" panose="020F0700000000000000" pitchFamily="34" charset="-120"/>
                <a:ea typeface="華康粗圓體(P)" panose="020F0700000000000000" pitchFamily="34" charset="-120"/>
              </a:rPr>
              <a:t>這是我自己寫的</a:t>
            </a:r>
            <a:endParaRPr lang="en-US" altLang="zh-TW" sz="7200" dirty="0">
              <a:latin typeface="華康粗圓體(P)" panose="020F0700000000000000" pitchFamily="34" charset="-120"/>
              <a:ea typeface="華康粗圓體(P)" panose="020F0700000000000000" pitchFamily="34" charset="-120"/>
            </a:endParaRPr>
          </a:p>
          <a:p>
            <a:pPr algn="ctr"/>
            <a:r>
              <a:rPr lang="zh-TW" altLang="en-US" sz="7200" dirty="0">
                <a:latin typeface="華康粗圓體(P)" panose="020F0700000000000000" pitchFamily="34" charset="-120"/>
                <a:ea typeface="華康粗圓體(P)" panose="020F0700000000000000" pitchFamily="34" charset="-120"/>
              </a:rPr>
              <a:t>沒有病毒</a:t>
            </a:r>
          </a:p>
        </p:txBody>
      </p:sp>
    </p:spTree>
    <p:extLst>
      <p:ext uri="{BB962C8B-B14F-4D97-AF65-F5344CB8AC3E}">
        <p14:creationId xmlns:p14="http://schemas.microsoft.com/office/powerpoint/2010/main" val="1878008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186A191-E91F-448A-B02B-BC1F53EEA1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5">
                  <a:lumMod val="50000"/>
                </a:schemeClr>
              </a:gs>
              <a:gs pos="66000">
                <a:schemeClr val="accent1">
                  <a:lumMod val="45000"/>
                  <a:lumOff val="55000"/>
                </a:schemeClr>
              </a:gs>
              <a:gs pos="2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E5A2E04-7578-48C9-B668-C64E38BA71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5" t="21118" r="32060" b="22460"/>
          <a:stretch/>
        </p:blipFill>
        <p:spPr>
          <a:xfrm>
            <a:off x="1524503" y="387036"/>
            <a:ext cx="4801601" cy="421286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F48E098-5758-4702-84A1-080BD0DEED71}"/>
              </a:ext>
            </a:extLst>
          </p:cNvPr>
          <p:cNvSpPr txBox="1"/>
          <p:nvPr/>
        </p:nvSpPr>
        <p:spPr>
          <a:xfrm>
            <a:off x="4543425" y="5311352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路徑看看是不是這個</a:t>
            </a:r>
          </a:p>
        </p:txBody>
      </p:sp>
    </p:spTree>
    <p:extLst>
      <p:ext uri="{BB962C8B-B14F-4D97-AF65-F5344CB8AC3E}">
        <p14:creationId xmlns:p14="http://schemas.microsoft.com/office/powerpoint/2010/main" val="4050855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186A191-E91F-448A-B02B-BC1F53EEA1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5">
                  <a:lumMod val="50000"/>
                </a:schemeClr>
              </a:gs>
              <a:gs pos="66000">
                <a:schemeClr val="accent1">
                  <a:lumMod val="45000"/>
                  <a:lumOff val="55000"/>
                </a:schemeClr>
              </a:gs>
              <a:gs pos="2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E5A2E04-7578-48C9-B668-C64E38BA7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78" y="660015"/>
            <a:ext cx="7273242" cy="409119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F48E098-5758-4702-84A1-080BD0DEED71}"/>
              </a:ext>
            </a:extLst>
          </p:cNvPr>
          <p:cNvSpPr txBox="1"/>
          <p:nvPr/>
        </p:nvSpPr>
        <p:spPr>
          <a:xfrm>
            <a:off x="4543425" y="5311352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按</a:t>
            </a:r>
            <a:r>
              <a:rPr lang="en-US" altLang="zh-TW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WIN</a:t>
            </a:r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鍵 輸入</a:t>
            </a:r>
            <a:r>
              <a:rPr lang="en-US" altLang="zh-TW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｢</a:t>
            </a:r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進階系統設定</a:t>
            </a:r>
            <a:r>
              <a:rPr lang="en-US" altLang="zh-TW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｣</a:t>
            </a:r>
          </a:p>
        </p:txBody>
      </p:sp>
    </p:spTree>
    <p:extLst>
      <p:ext uri="{BB962C8B-B14F-4D97-AF65-F5344CB8AC3E}">
        <p14:creationId xmlns:p14="http://schemas.microsoft.com/office/powerpoint/2010/main" val="2174752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186A191-E91F-448A-B02B-BC1F53EEA1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5">
                  <a:lumMod val="50000"/>
                </a:schemeClr>
              </a:gs>
              <a:gs pos="66000">
                <a:schemeClr val="accent1">
                  <a:lumMod val="45000"/>
                  <a:lumOff val="55000"/>
                </a:schemeClr>
              </a:gs>
              <a:gs pos="2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E5A2E04-7578-48C9-B668-C64E38BA7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36" y="112227"/>
            <a:ext cx="4571528" cy="508689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F48E098-5758-4702-84A1-080BD0DEED71}"/>
              </a:ext>
            </a:extLst>
          </p:cNvPr>
          <p:cNvSpPr txBox="1"/>
          <p:nvPr/>
        </p:nvSpPr>
        <p:spPr>
          <a:xfrm>
            <a:off x="4543425" y="5311352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點選 </a:t>
            </a:r>
            <a:r>
              <a:rPr lang="en-US" altLang="zh-TW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｢</a:t>
            </a:r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環境變數</a:t>
            </a:r>
            <a:r>
              <a:rPr lang="en-US" altLang="zh-TW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｣</a:t>
            </a:r>
          </a:p>
        </p:txBody>
      </p:sp>
    </p:spTree>
    <p:extLst>
      <p:ext uri="{BB962C8B-B14F-4D97-AF65-F5344CB8AC3E}">
        <p14:creationId xmlns:p14="http://schemas.microsoft.com/office/powerpoint/2010/main" val="1573060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186A191-E91F-448A-B02B-BC1F53EEA1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5">
                  <a:lumMod val="50000"/>
                </a:schemeClr>
              </a:gs>
              <a:gs pos="66000">
                <a:schemeClr val="accent1">
                  <a:lumMod val="45000"/>
                  <a:lumOff val="55000"/>
                </a:schemeClr>
              </a:gs>
              <a:gs pos="2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E5A2E04-7578-48C9-B668-C64E38BA7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36" y="491968"/>
            <a:ext cx="4571528" cy="4327417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F48E098-5758-4702-84A1-080BD0DEED71}"/>
              </a:ext>
            </a:extLst>
          </p:cNvPr>
          <p:cNvSpPr txBox="1"/>
          <p:nvPr/>
        </p:nvSpPr>
        <p:spPr>
          <a:xfrm>
            <a:off x="4114800" y="5300083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點選 </a:t>
            </a:r>
            <a:r>
              <a:rPr lang="en-US" altLang="zh-TW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｢</a:t>
            </a:r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系統變數</a:t>
            </a:r>
            <a:r>
              <a:rPr lang="en-US" altLang="zh-TW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｣</a:t>
            </a:r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 找到 </a:t>
            </a:r>
            <a:r>
              <a:rPr lang="en-US" altLang="zh-TW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“Path”</a:t>
            </a:r>
          </a:p>
          <a:p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點選 按編輯 </a:t>
            </a:r>
            <a:r>
              <a:rPr lang="en-US" altLang="zh-TW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(</a:t>
            </a:r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要先按</a:t>
            </a:r>
            <a:r>
              <a:rPr lang="en-US" altLang="zh-TW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Path</a:t>
            </a:r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那格讓他亮起來喔</a:t>
            </a:r>
            <a:r>
              <a:rPr lang="en-US" altLang="zh-TW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81934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186A191-E91F-448A-B02B-BC1F53EEA1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5">
                  <a:lumMod val="50000"/>
                </a:schemeClr>
              </a:gs>
              <a:gs pos="66000">
                <a:schemeClr val="accent1">
                  <a:lumMod val="45000"/>
                  <a:lumOff val="55000"/>
                </a:schemeClr>
              </a:gs>
              <a:gs pos="2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E5A2E04-7578-48C9-B668-C64E38BA7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85" y="207984"/>
            <a:ext cx="8418303" cy="473298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F48E098-5758-4702-84A1-080BD0DEED71}"/>
              </a:ext>
            </a:extLst>
          </p:cNvPr>
          <p:cNvSpPr txBox="1"/>
          <p:nvPr/>
        </p:nvSpPr>
        <p:spPr>
          <a:xfrm>
            <a:off x="4114800" y="5300083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點選 </a:t>
            </a:r>
            <a:r>
              <a:rPr lang="en-US" altLang="zh-TW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｢</a:t>
            </a:r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新增</a:t>
            </a:r>
            <a:r>
              <a:rPr lang="en-US" altLang="zh-TW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｣</a:t>
            </a:r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 </a:t>
            </a:r>
            <a:endParaRPr lang="en-US" altLang="zh-TW" sz="3200" dirty="0">
              <a:latin typeface="華康仿宋體W6(P)" panose="02020600000000000000" pitchFamily="18" charset="-120"/>
              <a:ea typeface="華康仿宋體W6(P)" panose="02020600000000000000" pitchFamily="18" charset="-120"/>
            </a:endParaRPr>
          </a:p>
          <a:p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輸入 </a:t>
            </a:r>
            <a:r>
              <a:rPr lang="en-US" altLang="zh-TW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C:\ATMhelper</a:t>
            </a:r>
          </a:p>
        </p:txBody>
      </p:sp>
    </p:spTree>
    <p:extLst>
      <p:ext uri="{BB962C8B-B14F-4D97-AF65-F5344CB8AC3E}">
        <p14:creationId xmlns:p14="http://schemas.microsoft.com/office/powerpoint/2010/main" val="659454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186A191-E91F-448A-B02B-BC1F53EEA1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5">
                  <a:lumMod val="50000"/>
                </a:schemeClr>
              </a:gs>
              <a:gs pos="66000">
                <a:schemeClr val="accent1">
                  <a:lumMod val="45000"/>
                  <a:lumOff val="55000"/>
                </a:schemeClr>
              </a:gs>
              <a:gs pos="2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E5A2E04-7578-48C9-B668-C64E38BA7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85" y="207984"/>
            <a:ext cx="7425615" cy="417487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F48E098-5758-4702-84A1-080BD0DEED71}"/>
              </a:ext>
            </a:extLst>
          </p:cNvPr>
          <p:cNvSpPr txBox="1"/>
          <p:nvPr/>
        </p:nvSpPr>
        <p:spPr>
          <a:xfrm>
            <a:off x="3034847" y="4589375"/>
            <a:ext cx="8077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再打開一次命令提示字元 </a:t>
            </a:r>
            <a:endParaRPr lang="en-US" altLang="zh-TW" sz="3200" dirty="0">
              <a:latin typeface="華康仿宋體W6(P)" panose="02020600000000000000" pitchFamily="18" charset="-120"/>
              <a:ea typeface="華康仿宋體W6(P)" panose="02020600000000000000" pitchFamily="18" charset="-120"/>
            </a:endParaRPr>
          </a:p>
          <a:p>
            <a:r>
              <a:rPr lang="en-US" altLang="zh-TW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(</a:t>
            </a:r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忘記怎麼開的前面有教</a:t>
            </a:r>
            <a:r>
              <a:rPr lang="en-US" altLang="zh-TW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)</a:t>
            </a:r>
          </a:p>
          <a:p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輸入 </a:t>
            </a:r>
            <a:r>
              <a:rPr lang="en-US" altLang="zh-TW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ATM</a:t>
            </a:r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 如果有顯示 </a:t>
            </a:r>
            <a:r>
              <a:rPr lang="en-US" altLang="zh-TW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Invalid input</a:t>
            </a:r>
          </a:p>
          <a:p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那麼恭喜你 你已經成功安裝了</a:t>
            </a:r>
            <a:endParaRPr lang="en-US" altLang="zh-TW" sz="3200" dirty="0">
              <a:latin typeface="華康仿宋體W6(P)" panose="02020600000000000000" pitchFamily="18" charset="-120"/>
              <a:ea typeface="華康仿宋體W6(P)" panose="02020600000000000000" pitchFamily="18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5747F23-F52F-443D-9BC0-DB949F683FF4}"/>
              </a:ext>
            </a:extLst>
          </p:cNvPr>
          <p:cNvSpPr/>
          <p:nvPr/>
        </p:nvSpPr>
        <p:spPr>
          <a:xfrm>
            <a:off x="8486775" y="1300628"/>
            <a:ext cx="349567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dirty="0">
                <a:latin typeface="華康粗圓體(P)" panose="020F0700000000000000" pitchFamily="34" charset="-120"/>
                <a:ea typeface="華康粗圓體(P)" panose="020F0700000000000000" pitchFamily="34" charset="-120"/>
              </a:rPr>
              <a:t>不行的話，重開機試試看</a:t>
            </a:r>
          </a:p>
        </p:txBody>
      </p:sp>
    </p:spTree>
    <p:extLst>
      <p:ext uri="{BB962C8B-B14F-4D97-AF65-F5344CB8AC3E}">
        <p14:creationId xmlns:p14="http://schemas.microsoft.com/office/powerpoint/2010/main" val="2804988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186A191-E91F-448A-B02B-BC1F53EEA1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5">
                  <a:lumMod val="50000"/>
                </a:schemeClr>
              </a:gs>
              <a:gs pos="66000">
                <a:schemeClr val="accent1">
                  <a:lumMod val="45000"/>
                  <a:lumOff val="55000"/>
                </a:schemeClr>
              </a:gs>
              <a:gs pos="2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E5A2E04-7578-48C9-B668-C64E38BA7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97" y="207984"/>
            <a:ext cx="7421991" cy="417487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F48E098-5758-4702-84A1-080BD0DEED71}"/>
              </a:ext>
            </a:extLst>
          </p:cNvPr>
          <p:cNvSpPr txBox="1"/>
          <p:nvPr/>
        </p:nvSpPr>
        <p:spPr>
          <a:xfrm>
            <a:off x="3034847" y="4589375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輸入</a:t>
            </a:r>
            <a:r>
              <a:rPr lang="en-US" altLang="zh-TW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atm create test </a:t>
            </a:r>
          </a:p>
          <a:p>
            <a:r>
              <a:rPr lang="en-US" altLang="zh-TW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Atm </a:t>
            </a:r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大小寫沒有分別</a:t>
            </a:r>
            <a:endParaRPr lang="en-US" altLang="zh-TW" sz="3200" dirty="0">
              <a:latin typeface="華康仿宋體W6(P)" panose="02020600000000000000" pitchFamily="18" charset="-120"/>
              <a:ea typeface="華康仿宋體W6(P)" panose="020206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89191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186A191-E91F-448A-B02B-BC1F53EEA1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5">
                  <a:lumMod val="50000"/>
                </a:schemeClr>
              </a:gs>
              <a:gs pos="66000">
                <a:schemeClr val="accent1">
                  <a:lumMod val="45000"/>
                  <a:lumOff val="55000"/>
                </a:schemeClr>
              </a:gs>
              <a:gs pos="2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0502A4F-EEB2-4285-A5BE-426FAA4787E3}"/>
              </a:ext>
            </a:extLst>
          </p:cNvPr>
          <p:cNvSpPr txBox="1"/>
          <p:nvPr/>
        </p:nvSpPr>
        <p:spPr>
          <a:xfrm>
            <a:off x="3157537" y="1720840"/>
            <a:ext cx="58769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7200" dirty="0">
                <a:latin typeface="華康粗圓體(P)" panose="020F0700000000000000" pitchFamily="34" charset="-120"/>
                <a:ea typeface="華康粗圓體(P)" panose="020F0700000000000000" pitchFamily="34" charset="-120"/>
              </a:rPr>
              <a:t>第一步</a:t>
            </a:r>
            <a:endParaRPr lang="en-US" altLang="zh-TW" sz="7200" dirty="0">
              <a:latin typeface="華康粗圓體(P)" panose="020F0700000000000000" pitchFamily="34" charset="-120"/>
              <a:ea typeface="華康粗圓體(P)" panose="020F0700000000000000" pitchFamily="34" charset="-120"/>
            </a:endParaRPr>
          </a:p>
          <a:p>
            <a:pPr algn="ctr"/>
            <a:r>
              <a:rPr lang="zh-TW" altLang="en-US" sz="7200" dirty="0">
                <a:latin typeface="華康粗圓體(P)" panose="020F0700000000000000" pitchFamily="34" charset="-120"/>
                <a:ea typeface="華康粗圓體(P)" panose="020F0700000000000000" pitchFamily="34" charset="-120"/>
              </a:rPr>
              <a:t>下載</a:t>
            </a:r>
            <a:r>
              <a:rPr lang="en-US" altLang="zh-TW" sz="7200" dirty="0">
                <a:latin typeface="華康粗圓體(P)" panose="020F0700000000000000" pitchFamily="34" charset="-120"/>
                <a:ea typeface="華康粗圓體(P)" panose="020F0700000000000000" pitchFamily="34" charset="-120"/>
              </a:rPr>
              <a:t>PUTTY</a:t>
            </a:r>
            <a:endParaRPr lang="zh-TW" altLang="en-US" sz="7200" dirty="0">
              <a:latin typeface="華康粗圓體(P)" panose="020F0700000000000000" pitchFamily="34" charset="-120"/>
              <a:ea typeface="華康粗圓體(P)" panose="020F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81560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186A191-E91F-448A-B02B-BC1F53EEA1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5">
                  <a:lumMod val="50000"/>
                </a:schemeClr>
              </a:gs>
              <a:gs pos="66000">
                <a:schemeClr val="accent1">
                  <a:lumMod val="45000"/>
                  <a:lumOff val="55000"/>
                </a:schemeClr>
              </a:gs>
              <a:gs pos="2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E5A2E04-7578-48C9-B668-C64E38BA71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91" b="68862"/>
          <a:stretch/>
        </p:blipFill>
        <p:spPr>
          <a:xfrm>
            <a:off x="424797" y="207983"/>
            <a:ext cx="7498679" cy="264751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F48E098-5758-4702-84A1-080BD0DEED71}"/>
              </a:ext>
            </a:extLst>
          </p:cNvPr>
          <p:cNvSpPr txBox="1"/>
          <p:nvPr/>
        </p:nvSpPr>
        <p:spPr>
          <a:xfrm>
            <a:off x="3034847" y="4589375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檔案在</a:t>
            </a:r>
            <a:endParaRPr lang="en-US" altLang="zh-TW" sz="3200" dirty="0">
              <a:latin typeface="華康仿宋體W6(P)" panose="02020600000000000000" pitchFamily="18" charset="-120"/>
              <a:ea typeface="華康仿宋體W6(P)" panose="02020600000000000000" pitchFamily="18" charset="-120"/>
            </a:endParaRPr>
          </a:p>
          <a:p>
            <a:r>
              <a:rPr lang="en-US" altLang="zh-TW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C</a:t>
            </a:r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槽 </a:t>
            </a:r>
            <a:r>
              <a:rPr lang="en-US" altLang="zh-TW" sz="3200" dirty="0" err="1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ATMFortran</a:t>
            </a:r>
            <a:r>
              <a:rPr lang="en-US" altLang="zh-TW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 </a:t>
            </a:r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的 </a:t>
            </a:r>
            <a:r>
              <a:rPr lang="en-US" altLang="zh-TW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bin</a:t>
            </a:r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裡面喔</a:t>
            </a:r>
            <a:endParaRPr lang="en-US" altLang="zh-TW" sz="3200" dirty="0">
              <a:latin typeface="華康仿宋體W6(P)" panose="02020600000000000000" pitchFamily="18" charset="-120"/>
              <a:ea typeface="華康仿宋體W6(P)" panose="02020600000000000000" pitchFamily="18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5747F23-F52F-443D-9BC0-DB949F683FF4}"/>
              </a:ext>
            </a:extLst>
          </p:cNvPr>
          <p:cNvSpPr/>
          <p:nvPr/>
        </p:nvSpPr>
        <p:spPr>
          <a:xfrm>
            <a:off x="8486775" y="1300628"/>
            <a:ext cx="349567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dirty="0">
                <a:latin typeface="華康粗圓體(P)" panose="020F0700000000000000" pitchFamily="34" charset="-120"/>
                <a:ea typeface="華康粗圓體(P)" panose="020F0700000000000000" pitchFamily="34" charset="-120"/>
              </a:rPr>
              <a:t>將</a:t>
            </a:r>
            <a:r>
              <a:rPr lang="en-US" altLang="zh-TW" sz="4400" dirty="0">
                <a:latin typeface="華康粗圓體(P)" panose="020F0700000000000000" pitchFamily="34" charset="-120"/>
                <a:ea typeface="華康粗圓體(P)" panose="020F0700000000000000" pitchFamily="34" charset="-120"/>
              </a:rPr>
              <a:t>Info.log</a:t>
            </a:r>
            <a:r>
              <a:rPr lang="zh-TW" altLang="en-US" sz="4400" dirty="0">
                <a:latin typeface="華康粗圓體(P)" panose="020F0700000000000000" pitchFamily="34" charset="-120"/>
                <a:ea typeface="華康粗圓體(P)" panose="020F0700000000000000" pitchFamily="34" charset="-120"/>
              </a:rPr>
              <a:t>開啟，並且將</a:t>
            </a:r>
            <a:endParaRPr lang="en-US" altLang="zh-TW" sz="4400" dirty="0">
              <a:latin typeface="華康粗圓體(P)" panose="020F0700000000000000" pitchFamily="34" charset="-120"/>
              <a:ea typeface="華康粗圓體(P)" panose="020F0700000000000000" pitchFamily="34" charset="-120"/>
            </a:endParaRPr>
          </a:p>
          <a:p>
            <a:r>
              <a:rPr lang="zh-TW" altLang="en-US" sz="4400" dirty="0">
                <a:latin typeface="華康粗圓體(P)" panose="020F0700000000000000" pitchFamily="34" charset="-120"/>
                <a:ea typeface="華康粗圓體(P)" panose="020F0700000000000000" pitchFamily="34" charset="-120"/>
              </a:rPr>
              <a:t>紅色箭頭指向的地方改成自己的</a:t>
            </a:r>
          </a:p>
        </p:txBody>
      </p:sp>
      <p:sp>
        <p:nvSpPr>
          <p:cNvPr id="3" name="箭號: 向左 2">
            <a:extLst>
              <a:ext uri="{FF2B5EF4-FFF2-40B4-BE49-F238E27FC236}">
                <a16:creationId xmlns:a16="http://schemas.microsoft.com/office/drawing/2014/main" id="{0C794549-0736-49DB-95E3-0D31CCD48F65}"/>
              </a:ext>
            </a:extLst>
          </p:cNvPr>
          <p:cNvSpPr/>
          <p:nvPr/>
        </p:nvSpPr>
        <p:spPr>
          <a:xfrm>
            <a:off x="1691529" y="1236459"/>
            <a:ext cx="786063" cy="39983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箭號: 向左 6">
            <a:extLst>
              <a:ext uri="{FF2B5EF4-FFF2-40B4-BE49-F238E27FC236}">
                <a16:creationId xmlns:a16="http://schemas.microsoft.com/office/drawing/2014/main" id="{5F907E02-0F00-4AA7-B58F-8757E3E74E28}"/>
              </a:ext>
            </a:extLst>
          </p:cNvPr>
          <p:cNvSpPr/>
          <p:nvPr/>
        </p:nvSpPr>
        <p:spPr>
          <a:xfrm>
            <a:off x="1683506" y="2404577"/>
            <a:ext cx="786063" cy="39983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箭號: 向左 7">
            <a:extLst>
              <a:ext uri="{FF2B5EF4-FFF2-40B4-BE49-F238E27FC236}">
                <a16:creationId xmlns:a16="http://schemas.microsoft.com/office/drawing/2014/main" id="{F7063971-17BE-4723-B6F2-0DB165F4E784}"/>
              </a:ext>
            </a:extLst>
          </p:cNvPr>
          <p:cNvSpPr/>
          <p:nvPr/>
        </p:nvSpPr>
        <p:spPr>
          <a:xfrm>
            <a:off x="1306517" y="1812193"/>
            <a:ext cx="786063" cy="39983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4177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186A191-E91F-448A-B02B-BC1F53EEA1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5">
                  <a:lumMod val="50000"/>
                </a:schemeClr>
              </a:gs>
              <a:gs pos="66000">
                <a:schemeClr val="accent1">
                  <a:lumMod val="45000"/>
                  <a:lumOff val="55000"/>
                </a:schemeClr>
              </a:gs>
              <a:gs pos="2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0502A4F-EEB2-4285-A5BE-426FAA4787E3}"/>
              </a:ext>
            </a:extLst>
          </p:cNvPr>
          <p:cNvSpPr txBox="1"/>
          <p:nvPr/>
        </p:nvSpPr>
        <p:spPr>
          <a:xfrm>
            <a:off x="1735066" y="1166842"/>
            <a:ext cx="87218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7200" dirty="0">
                <a:latin typeface="華康粗圓體(P)" panose="020F0700000000000000" pitchFamily="34" charset="-120"/>
                <a:ea typeface="華康粗圓體(P)" panose="020F0700000000000000" pitchFamily="34" charset="-120"/>
              </a:rPr>
              <a:t>第一次</a:t>
            </a:r>
            <a:endParaRPr lang="en-US" altLang="zh-TW" sz="7200" dirty="0">
              <a:latin typeface="華康粗圓體(P)" panose="020F0700000000000000" pitchFamily="34" charset="-120"/>
              <a:ea typeface="華康粗圓體(P)" panose="020F0700000000000000" pitchFamily="34" charset="-120"/>
            </a:endParaRPr>
          </a:p>
          <a:p>
            <a:pPr algn="ctr"/>
            <a:r>
              <a:rPr lang="zh-TW" altLang="en-US" sz="7200" dirty="0">
                <a:latin typeface="華康粗圓體(P)" panose="020F0700000000000000" pitchFamily="34" charset="-120"/>
                <a:ea typeface="華康粗圓體(P)" panose="020F0700000000000000" pitchFamily="34" charset="-120"/>
              </a:rPr>
              <a:t>使用教學</a:t>
            </a:r>
            <a:endParaRPr lang="en-US" altLang="zh-TW" sz="7200" dirty="0">
              <a:latin typeface="華康粗圓體(P)" panose="020F0700000000000000" pitchFamily="34" charset="-120"/>
              <a:ea typeface="華康粗圓體(P)" panose="020F0700000000000000" pitchFamily="34" charset="-120"/>
            </a:endParaRPr>
          </a:p>
          <a:p>
            <a:pPr algn="ctr"/>
            <a:r>
              <a:rPr lang="en-US" altLang="zh-TW" sz="7200" dirty="0">
                <a:latin typeface="華康粗圓體(P)" panose="020F0700000000000000" pitchFamily="34" charset="-120"/>
                <a:ea typeface="華康粗圓體(P)" panose="020F0700000000000000" pitchFamily="34" charset="-120"/>
              </a:rPr>
              <a:t>(</a:t>
            </a:r>
            <a:r>
              <a:rPr lang="zh-TW" altLang="en-US" sz="7200" dirty="0">
                <a:latin typeface="華康粗圓體(P)" panose="020F0700000000000000" pitchFamily="34" charset="-120"/>
                <a:ea typeface="華康粗圓體(P)" panose="020F0700000000000000" pitchFamily="34" charset="-120"/>
              </a:rPr>
              <a:t>只有第一次使用的時候要打</a:t>
            </a:r>
            <a:r>
              <a:rPr lang="en-US" altLang="zh-TW" sz="7200" dirty="0">
                <a:latin typeface="華康粗圓體(P)" panose="020F0700000000000000" pitchFamily="34" charset="-120"/>
                <a:ea typeface="華康粗圓體(P)" panose="020F0700000000000000" pitchFamily="34" charset="-120"/>
              </a:rPr>
              <a:t>)</a:t>
            </a:r>
            <a:endParaRPr lang="zh-TW" altLang="en-US" sz="7200" dirty="0">
              <a:latin typeface="華康粗圓體(P)" panose="020F0700000000000000" pitchFamily="34" charset="-120"/>
              <a:ea typeface="華康粗圓體(P)" panose="020F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64837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186A191-E91F-448A-B02B-BC1F53EEA1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5">
                  <a:lumMod val="50000"/>
                </a:schemeClr>
              </a:gs>
              <a:gs pos="66000">
                <a:schemeClr val="accent1">
                  <a:lumMod val="45000"/>
                  <a:lumOff val="55000"/>
                </a:schemeClr>
              </a:gs>
              <a:gs pos="2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E5A2E04-7578-48C9-B668-C64E38BA7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39" y="207984"/>
            <a:ext cx="8414193" cy="473298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F48E098-5758-4702-84A1-080BD0DEED71}"/>
              </a:ext>
            </a:extLst>
          </p:cNvPr>
          <p:cNvSpPr txBox="1"/>
          <p:nvPr/>
        </p:nvSpPr>
        <p:spPr>
          <a:xfrm>
            <a:off x="4114800" y="5300083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選擇 </a:t>
            </a:r>
            <a:r>
              <a:rPr lang="en-US" altLang="zh-TW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“File”</a:t>
            </a:r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裡面的</a:t>
            </a:r>
            <a:r>
              <a:rPr lang="en-US" altLang="zh-TW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“Open</a:t>
            </a:r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 </a:t>
            </a:r>
            <a:r>
              <a:rPr lang="en-US" altLang="zh-TW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Folder”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9A8C4D8-F6BD-441C-8296-B7CE3A413E48}"/>
              </a:ext>
            </a:extLst>
          </p:cNvPr>
          <p:cNvSpPr/>
          <p:nvPr/>
        </p:nvSpPr>
        <p:spPr>
          <a:xfrm>
            <a:off x="9052560" y="1417320"/>
            <a:ext cx="292989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dirty="0">
                <a:latin typeface="華康粗圓體(P)" panose="020F0700000000000000" pitchFamily="34" charset="-120"/>
                <a:ea typeface="華康粗圓體(P)" panose="020F0700000000000000" pitchFamily="34" charset="-120"/>
              </a:rPr>
              <a:t>開啟你的</a:t>
            </a:r>
            <a:endParaRPr lang="en-US" altLang="zh-TW" sz="4400" dirty="0">
              <a:latin typeface="華康粗圓體(P)" panose="020F0700000000000000" pitchFamily="34" charset="-120"/>
              <a:ea typeface="華康粗圓體(P)" panose="020F0700000000000000" pitchFamily="34" charset="-120"/>
            </a:endParaRPr>
          </a:p>
          <a:p>
            <a:r>
              <a:rPr lang="en-US" altLang="zh-TW" sz="4400">
                <a:latin typeface="華康粗圓體(P)" panose="020F0700000000000000" pitchFamily="34" charset="-120"/>
                <a:ea typeface="華康粗圓體(P)" panose="020F0700000000000000" pitchFamily="34" charset="-120"/>
              </a:rPr>
              <a:t>VSCODE</a:t>
            </a:r>
            <a:endParaRPr lang="zh-TW" altLang="en-US" sz="4400" dirty="0">
              <a:latin typeface="華康粗圓體(P)" panose="020F0700000000000000" pitchFamily="34" charset="-120"/>
              <a:ea typeface="華康粗圓體(P)" panose="020F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14482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186A191-E91F-448A-B02B-BC1F53EEA1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5">
                  <a:lumMod val="50000"/>
                </a:schemeClr>
              </a:gs>
              <a:gs pos="66000">
                <a:schemeClr val="accent1">
                  <a:lumMod val="45000"/>
                  <a:lumOff val="55000"/>
                </a:schemeClr>
              </a:gs>
              <a:gs pos="2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E5A2E04-7578-48C9-B668-C64E38BA7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39" y="207984"/>
            <a:ext cx="8414193" cy="473298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F48E098-5758-4702-84A1-080BD0DEED71}"/>
              </a:ext>
            </a:extLst>
          </p:cNvPr>
          <p:cNvSpPr txBox="1"/>
          <p:nvPr/>
        </p:nvSpPr>
        <p:spPr>
          <a:xfrm>
            <a:off x="4114800" y="5300083"/>
            <a:ext cx="807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選擇 本機磁碟</a:t>
            </a:r>
            <a:r>
              <a:rPr lang="en-US" altLang="zh-TW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C</a:t>
            </a:r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 </a:t>
            </a:r>
            <a:r>
              <a:rPr lang="en-US" altLang="zh-TW" sz="3200" dirty="0" err="1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ATMFortran</a:t>
            </a:r>
            <a:r>
              <a:rPr lang="en-US" altLang="zh-TW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 </a:t>
            </a:r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裡面的 </a:t>
            </a:r>
            <a:r>
              <a:rPr lang="en-US" altLang="zh-TW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Homework</a:t>
            </a:r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資料夾</a:t>
            </a:r>
            <a:endParaRPr lang="en-US" altLang="zh-TW" sz="3200" dirty="0">
              <a:latin typeface="華康仿宋體W6(P)" panose="02020600000000000000" pitchFamily="18" charset="-120"/>
              <a:ea typeface="華康仿宋體W6(P)" panose="02020600000000000000" pitchFamily="18" charset="-120"/>
            </a:endParaRPr>
          </a:p>
          <a:p>
            <a:r>
              <a:rPr lang="en-US" altLang="zh-TW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(</a:t>
            </a:r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不要連點，只要點一次</a:t>
            </a:r>
            <a:r>
              <a:rPr lang="en-US" altLang="zh-TW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)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42CABC-2665-44DA-AC99-6B53C693D779}"/>
              </a:ext>
            </a:extLst>
          </p:cNvPr>
          <p:cNvSpPr/>
          <p:nvPr/>
        </p:nvSpPr>
        <p:spPr>
          <a:xfrm>
            <a:off x="2359152" y="3374136"/>
            <a:ext cx="3224784" cy="374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0404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186A191-E91F-448A-B02B-BC1F53EEA1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5">
                  <a:lumMod val="50000"/>
                </a:schemeClr>
              </a:gs>
              <a:gs pos="66000">
                <a:schemeClr val="accent1">
                  <a:lumMod val="45000"/>
                  <a:lumOff val="55000"/>
                </a:schemeClr>
              </a:gs>
              <a:gs pos="2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E5A2E04-7578-48C9-B668-C64E38BA7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39" y="207984"/>
            <a:ext cx="8414193" cy="473298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F48E098-5758-4702-84A1-080BD0DEED71}"/>
              </a:ext>
            </a:extLst>
          </p:cNvPr>
          <p:cNvSpPr txBox="1"/>
          <p:nvPr/>
        </p:nvSpPr>
        <p:spPr>
          <a:xfrm>
            <a:off x="4114800" y="5300083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輸入 </a:t>
            </a:r>
            <a:r>
              <a:rPr lang="en-US" altLang="zh-TW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f90 </a:t>
            </a:r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按</a:t>
            </a:r>
            <a:r>
              <a:rPr lang="en-US" altLang="zh-TW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install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9A8C4D8-F6BD-441C-8296-B7CE3A413E48}"/>
              </a:ext>
            </a:extLst>
          </p:cNvPr>
          <p:cNvSpPr/>
          <p:nvPr/>
        </p:nvSpPr>
        <p:spPr>
          <a:xfrm>
            <a:off x="9052560" y="1417320"/>
            <a:ext cx="292989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dirty="0">
                <a:latin typeface="華康粗圓體(P)" panose="020F0700000000000000" pitchFamily="34" charset="-120"/>
                <a:ea typeface="華康粗圓體(P)" panose="020F0700000000000000" pitchFamily="34" charset="-120"/>
              </a:rPr>
              <a:t>按 最左邊最下面的圖案</a:t>
            </a:r>
          </a:p>
        </p:txBody>
      </p:sp>
    </p:spTree>
    <p:extLst>
      <p:ext uri="{BB962C8B-B14F-4D97-AF65-F5344CB8AC3E}">
        <p14:creationId xmlns:p14="http://schemas.microsoft.com/office/powerpoint/2010/main" val="510024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186A191-E91F-448A-B02B-BC1F53EEA1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5">
                  <a:lumMod val="50000"/>
                </a:schemeClr>
              </a:gs>
              <a:gs pos="66000">
                <a:schemeClr val="accent1">
                  <a:lumMod val="45000"/>
                  <a:lumOff val="55000"/>
                </a:schemeClr>
              </a:gs>
              <a:gs pos="2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E5A2E04-7578-48C9-B668-C64E38BA7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39" y="207984"/>
            <a:ext cx="8414192" cy="473298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F48E098-5758-4702-84A1-080BD0DEED71}"/>
              </a:ext>
            </a:extLst>
          </p:cNvPr>
          <p:cNvSpPr txBox="1"/>
          <p:nvPr/>
        </p:nvSpPr>
        <p:spPr>
          <a:xfrm>
            <a:off x="4114800" y="5300083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如果重開資料夾跑掉的話</a:t>
            </a:r>
            <a:endParaRPr lang="en-US" altLang="zh-TW" sz="3200" dirty="0">
              <a:latin typeface="華康仿宋體W6(P)" panose="02020600000000000000" pitchFamily="18" charset="-120"/>
              <a:ea typeface="華康仿宋體W6(P)" panose="02020600000000000000" pitchFamily="18" charset="-120"/>
            </a:endParaRPr>
          </a:p>
          <a:p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重新從</a:t>
            </a:r>
            <a:r>
              <a:rPr lang="en-US" altLang="zh-TW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 “File” “Open Folder”</a:t>
            </a:r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裡面找喔</a:t>
            </a:r>
            <a:endParaRPr lang="en-US" altLang="zh-TW" sz="3200" dirty="0">
              <a:latin typeface="華康仿宋體W6(P)" panose="02020600000000000000" pitchFamily="18" charset="-120"/>
              <a:ea typeface="華康仿宋體W6(P)" panose="02020600000000000000" pitchFamily="18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9A8C4D8-F6BD-441C-8296-B7CE3A413E48}"/>
              </a:ext>
            </a:extLst>
          </p:cNvPr>
          <p:cNvSpPr/>
          <p:nvPr/>
        </p:nvSpPr>
        <p:spPr>
          <a:xfrm>
            <a:off x="9052560" y="1417320"/>
            <a:ext cx="292989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dirty="0">
                <a:latin typeface="華康粗圓體(P)" panose="020F0700000000000000" pitchFamily="34" charset="-120"/>
                <a:ea typeface="華康粗圓體(P)" panose="020F0700000000000000" pitchFamily="34" charset="-120"/>
              </a:rPr>
              <a:t>重新開啟之後 出現顏色改變就表示成功了</a:t>
            </a:r>
          </a:p>
        </p:txBody>
      </p:sp>
    </p:spTree>
    <p:extLst>
      <p:ext uri="{BB962C8B-B14F-4D97-AF65-F5344CB8AC3E}">
        <p14:creationId xmlns:p14="http://schemas.microsoft.com/office/powerpoint/2010/main" val="2512185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186A191-E91F-448A-B02B-BC1F53EEA1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5">
                  <a:lumMod val="50000"/>
                </a:schemeClr>
              </a:gs>
              <a:gs pos="66000">
                <a:schemeClr val="accent1">
                  <a:lumMod val="45000"/>
                  <a:lumOff val="55000"/>
                </a:schemeClr>
              </a:gs>
              <a:gs pos="2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E5A2E04-7578-48C9-B668-C64E38BA71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2" t="2692" r="47557" b="60670"/>
          <a:stretch/>
        </p:blipFill>
        <p:spPr>
          <a:xfrm>
            <a:off x="1541045" y="834190"/>
            <a:ext cx="5389145" cy="305687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F48E098-5758-4702-84A1-080BD0DEED71}"/>
              </a:ext>
            </a:extLst>
          </p:cNvPr>
          <p:cNvSpPr txBox="1"/>
          <p:nvPr/>
        </p:nvSpPr>
        <p:spPr>
          <a:xfrm>
            <a:off x="3745831" y="4589703"/>
            <a:ext cx="807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就在 </a:t>
            </a:r>
            <a:r>
              <a:rPr lang="en-US" altLang="zh-TW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Enter your code here </a:t>
            </a:r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的下面輸入</a:t>
            </a:r>
            <a:endParaRPr lang="en-US" altLang="zh-TW" sz="3200" dirty="0">
              <a:latin typeface="華康仿宋體W6(P)" panose="02020600000000000000" pitchFamily="18" charset="-120"/>
              <a:ea typeface="華康仿宋體W6(P)" panose="02020600000000000000" pitchFamily="18" charset="-120"/>
            </a:endParaRPr>
          </a:p>
          <a:p>
            <a:r>
              <a:rPr lang="en-US" altLang="zh-TW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Print*, “Hello, world”</a:t>
            </a:r>
          </a:p>
          <a:p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記得前面要留空白</a:t>
            </a:r>
            <a:endParaRPr lang="en-US" altLang="zh-TW" sz="3200" dirty="0">
              <a:latin typeface="華康仿宋體W6(P)" panose="02020600000000000000" pitchFamily="18" charset="-120"/>
              <a:ea typeface="華康仿宋體W6(P)" panose="02020600000000000000" pitchFamily="18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9A8C4D8-F6BD-441C-8296-B7CE3A413E48}"/>
              </a:ext>
            </a:extLst>
          </p:cNvPr>
          <p:cNvSpPr/>
          <p:nvPr/>
        </p:nvSpPr>
        <p:spPr>
          <a:xfrm>
            <a:off x="9052560" y="1417320"/>
            <a:ext cx="292989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dirty="0">
                <a:latin typeface="華康粗圓體(P)" panose="020F0700000000000000" pitchFamily="34" charset="-120"/>
                <a:ea typeface="華康粗圓體(P)" panose="020F0700000000000000" pitchFamily="34" charset="-120"/>
              </a:rPr>
              <a:t>接下來輸入一段簡單的程式碼</a:t>
            </a:r>
          </a:p>
        </p:txBody>
      </p:sp>
    </p:spTree>
    <p:extLst>
      <p:ext uri="{BB962C8B-B14F-4D97-AF65-F5344CB8AC3E}">
        <p14:creationId xmlns:p14="http://schemas.microsoft.com/office/powerpoint/2010/main" val="1196037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186A191-E91F-448A-B02B-BC1F53EEA1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5">
                  <a:lumMod val="50000"/>
                </a:schemeClr>
              </a:gs>
              <a:gs pos="66000">
                <a:schemeClr val="accent1">
                  <a:lumMod val="45000"/>
                  <a:lumOff val="55000"/>
                </a:schemeClr>
              </a:gs>
              <a:gs pos="2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E5A2E04-7578-48C9-B668-C64E38BA7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39" y="207984"/>
            <a:ext cx="8414192" cy="473298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F48E098-5758-4702-84A1-080BD0DEED71}"/>
              </a:ext>
            </a:extLst>
          </p:cNvPr>
          <p:cNvSpPr txBox="1"/>
          <p:nvPr/>
        </p:nvSpPr>
        <p:spPr>
          <a:xfrm>
            <a:off x="4114800" y="5300083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在下面的格子裡面輸入</a:t>
            </a:r>
            <a:endParaRPr lang="en-US" altLang="zh-TW" sz="3200" dirty="0">
              <a:latin typeface="華康仿宋體W6(P)" panose="02020600000000000000" pitchFamily="18" charset="-120"/>
              <a:ea typeface="華康仿宋體W6(P)" panose="02020600000000000000" pitchFamily="18" charset="-120"/>
            </a:endParaRPr>
          </a:p>
          <a:p>
            <a:r>
              <a:rPr lang="en-US" altLang="zh-TW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ATM run test (</a:t>
            </a:r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大小寫不分</a:t>
            </a:r>
            <a:r>
              <a:rPr lang="en-US" altLang="zh-TW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22063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186A191-E91F-448A-B02B-BC1F53EEA1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5">
                  <a:lumMod val="50000"/>
                </a:schemeClr>
              </a:gs>
              <a:gs pos="66000">
                <a:schemeClr val="accent1">
                  <a:lumMod val="45000"/>
                  <a:lumOff val="55000"/>
                </a:schemeClr>
              </a:gs>
              <a:gs pos="2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E5A2E04-7578-48C9-B668-C64E38BA7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40" y="207984"/>
            <a:ext cx="8414190" cy="473298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F48E098-5758-4702-84A1-080BD0DEED71}"/>
              </a:ext>
            </a:extLst>
          </p:cNvPr>
          <p:cNvSpPr txBox="1"/>
          <p:nvPr/>
        </p:nvSpPr>
        <p:spPr>
          <a:xfrm>
            <a:off x="4114800" y="5300083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第一次使用會問你伺服器對不對</a:t>
            </a:r>
            <a:endParaRPr lang="en-US" altLang="zh-TW" sz="3200" dirty="0">
              <a:latin typeface="華康仿宋體W6(P)" panose="02020600000000000000" pitchFamily="18" charset="-120"/>
              <a:ea typeface="華康仿宋體W6(P)" panose="02020600000000000000" pitchFamily="18" charset="-120"/>
            </a:endParaRPr>
          </a:p>
          <a:p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輸入</a:t>
            </a:r>
            <a:r>
              <a:rPr lang="en-US" altLang="zh-TW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y</a:t>
            </a:r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即可</a:t>
            </a:r>
            <a:endParaRPr lang="en-US" altLang="zh-TW" sz="3200" dirty="0">
              <a:latin typeface="華康仿宋體W6(P)" panose="02020600000000000000" pitchFamily="18" charset="-120"/>
              <a:ea typeface="華康仿宋體W6(P)" panose="020206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508129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186A191-E91F-448A-B02B-BC1F53EEA1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5">
                  <a:lumMod val="50000"/>
                </a:schemeClr>
              </a:gs>
              <a:gs pos="66000">
                <a:schemeClr val="accent1">
                  <a:lumMod val="45000"/>
                  <a:lumOff val="55000"/>
                </a:schemeClr>
              </a:gs>
              <a:gs pos="2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E5A2E04-7578-48C9-B668-C64E38BA7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40" y="207984"/>
            <a:ext cx="8414190" cy="473298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F48E098-5758-4702-84A1-080BD0DEED71}"/>
              </a:ext>
            </a:extLst>
          </p:cNvPr>
          <p:cNvSpPr txBox="1"/>
          <p:nvPr/>
        </p:nvSpPr>
        <p:spPr>
          <a:xfrm>
            <a:off x="4114800" y="5300083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看到結果出現</a:t>
            </a:r>
            <a:r>
              <a:rPr lang="en-US" altLang="zh-TW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Hello,</a:t>
            </a:r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 </a:t>
            </a:r>
            <a:r>
              <a:rPr lang="en-US" altLang="zh-TW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world</a:t>
            </a:r>
          </a:p>
          <a:p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代表成功了喔</a:t>
            </a:r>
            <a:endParaRPr lang="en-US" altLang="zh-TW" sz="3200" dirty="0">
              <a:latin typeface="華康仿宋體W6(P)" panose="02020600000000000000" pitchFamily="18" charset="-120"/>
              <a:ea typeface="華康仿宋體W6(P)" panose="020206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4294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186A191-E91F-448A-B02B-BC1F53EEA1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5">
                  <a:lumMod val="50000"/>
                </a:schemeClr>
              </a:gs>
              <a:gs pos="66000">
                <a:schemeClr val="accent1">
                  <a:lumMod val="45000"/>
                  <a:lumOff val="55000"/>
                </a:schemeClr>
              </a:gs>
              <a:gs pos="2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E5A2E04-7578-48C9-B668-C64E38BA7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659930"/>
            <a:ext cx="7277100" cy="409137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C29D8B4-67D7-41F9-818C-68BE9A8D337F}"/>
              </a:ext>
            </a:extLst>
          </p:cNvPr>
          <p:cNvSpPr/>
          <p:nvPr/>
        </p:nvSpPr>
        <p:spPr>
          <a:xfrm>
            <a:off x="8266697" y="1743089"/>
            <a:ext cx="349567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u="sng" dirty="0">
                <a:latin typeface="Helvetica Neue"/>
                <a:hlinkClick r:id="rId3"/>
              </a:rPr>
              <a:t>https://www.chiark.greenend.org.uk/~sgtatham/putty/latest.html</a:t>
            </a:r>
            <a:endParaRPr lang="zh-TW" altLang="en-US" sz="36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F48E098-5758-4702-84A1-080BD0DEED71}"/>
              </a:ext>
            </a:extLst>
          </p:cNvPr>
          <p:cNvSpPr txBox="1"/>
          <p:nvPr/>
        </p:nvSpPr>
        <p:spPr>
          <a:xfrm>
            <a:off x="5181600" y="5334000"/>
            <a:ext cx="5981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下載</a:t>
            </a:r>
            <a:r>
              <a:rPr lang="en-US" altLang="zh-TW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PUTTY</a:t>
            </a:r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 </a:t>
            </a:r>
            <a:r>
              <a:rPr lang="en-US" altLang="zh-TW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64</a:t>
            </a:r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位元版</a:t>
            </a:r>
          </a:p>
        </p:txBody>
      </p:sp>
    </p:spTree>
    <p:extLst>
      <p:ext uri="{BB962C8B-B14F-4D97-AF65-F5344CB8AC3E}">
        <p14:creationId xmlns:p14="http://schemas.microsoft.com/office/powerpoint/2010/main" val="22312517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186A191-E91F-448A-B02B-BC1F53EEA1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5">
                  <a:lumMod val="50000"/>
                </a:schemeClr>
              </a:gs>
              <a:gs pos="66000">
                <a:schemeClr val="accent1">
                  <a:lumMod val="45000"/>
                  <a:lumOff val="55000"/>
                </a:schemeClr>
              </a:gs>
              <a:gs pos="2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0502A4F-EEB2-4285-A5BE-426FAA4787E3}"/>
              </a:ext>
            </a:extLst>
          </p:cNvPr>
          <p:cNvSpPr txBox="1"/>
          <p:nvPr/>
        </p:nvSpPr>
        <p:spPr>
          <a:xfrm>
            <a:off x="1735066" y="1166842"/>
            <a:ext cx="87218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7200" dirty="0">
                <a:latin typeface="華康粗圓體(P)" panose="020F0700000000000000" pitchFamily="34" charset="-120"/>
                <a:ea typeface="華康粗圓體(P)" panose="020F0700000000000000" pitchFamily="34" charset="-120"/>
              </a:rPr>
              <a:t>現在先教下載方式</a:t>
            </a:r>
            <a:endParaRPr lang="en-US" altLang="zh-TW" sz="7200" dirty="0">
              <a:latin typeface="華康粗圓體(P)" panose="020F0700000000000000" pitchFamily="34" charset="-120"/>
              <a:ea typeface="華康粗圓體(P)" panose="020F0700000000000000" pitchFamily="34" charset="-120"/>
            </a:endParaRPr>
          </a:p>
          <a:p>
            <a:pPr algn="ctr"/>
            <a:r>
              <a:rPr lang="zh-TW" altLang="en-US" sz="7200" dirty="0">
                <a:latin typeface="華康粗圓體(P)" panose="020F0700000000000000" pitchFamily="34" charset="-120"/>
                <a:ea typeface="華康粗圓體(P)" panose="020F0700000000000000" pitchFamily="34" charset="-120"/>
              </a:rPr>
              <a:t>之後會再上傳</a:t>
            </a:r>
            <a:endParaRPr lang="en-US" altLang="zh-TW" sz="7200" dirty="0">
              <a:latin typeface="華康粗圓體(P)" panose="020F0700000000000000" pitchFamily="34" charset="-120"/>
              <a:ea typeface="華康粗圓體(P)" panose="020F0700000000000000" pitchFamily="34" charset="-120"/>
            </a:endParaRPr>
          </a:p>
          <a:p>
            <a:pPr algn="ctr"/>
            <a:r>
              <a:rPr lang="zh-TW" altLang="en-US" sz="7200" dirty="0">
                <a:latin typeface="華康粗圓體(P)" panose="020F0700000000000000" pitchFamily="34" charset="-120"/>
                <a:ea typeface="華康粗圓體(P)" panose="020F0700000000000000" pitchFamily="34" charset="-120"/>
              </a:rPr>
              <a:t>如何</a:t>
            </a:r>
            <a:endParaRPr lang="en-US" altLang="zh-TW" sz="7200">
              <a:latin typeface="華康粗圓體(P)" panose="020F0700000000000000" pitchFamily="34" charset="-120"/>
              <a:ea typeface="華康粗圓體(P)" panose="020F0700000000000000" pitchFamily="34" charset="-120"/>
            </a:endParaRPr>
          </a:p>
          <a:p>
            <a:pPr algn="ctr"/>
            <a:r>
              <a:rPr lang="zh-TW" altLang="en-US" sz="7200">
                <a:latin typeface="華康粗圓體(P)" panose="020F0700000000000000" pitchFamily="34" charset="-120"/>
                <a:ea typeface="華康粗圓體(P)" panose="020F0700000000000000" pitchFamily="34" charset="-120"/>
              </a:rPr>
              <a:t>一步上傳作業的教學</a:t>
            </a:r>
            <a:endParaRPr lang="zh-TW" altLang="en-US" sz="7200" dirty="0">
              <a:latin typeface="華康粗圓體(P)" panose="020F0700000000000000" pitchFamily="34" charset="-120"/>
              <a:ea typeface="華康粗圓體(P)" panose="020F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94712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186A191-E91F-448A-B02B-BC1F53EEA1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5">
                  <a:lumMod val="50000"/>
                </a:schemeClr>
              </a:gs>
              <a:gs pos="66000">
                <a:schemeClr val="accent1">
                  <a:lumMod val="45000"/>
                  <a:lumOff val="55000"/>
                </a:schemeClr>
              </a:gs>
              <a:gs pos="2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E5A2E04-7578-48C9-B668-C64E38BA7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03" y="659930"/>
            <a:ext cx="7276794" cy="409137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F48E098-5758-4702-84A1-080BD0DEED71}"/>
              </a:ext>
            </a:extLst>
          </p:cNvPr>
          <p:cNvSpPr txBox="1"/>
          <p:nvPr/>
        </p:nvSpPr>
        <p:spPr>
          <a:xfrm>
            <a:off x="4543425" y="5311352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記得不要變路徑喔，一直按下去就對了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8AA07B8-61BB-410F-9C9E-A4B4AAF75F17}"/>
              </a:ext>
            </a:extLst>
          </p:cNvPr>
          <p:cNvSpPr/>
          <p:nvPr/>
        </p:nvSpPr>
        <p:spPr>
          <a:xfrm>
            <a:off x="8266697" y="1743089"/>
            <a:ext cx="349567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u="sng" dirty="0">
                <a:latin typeface="Helvetica Neue"/>
                <a:hlinkClick r:id="rId3"/>
              </a:rPr>
              <a:t>https://www.chiark.greenend.org.uk/~sgtatham/putty/latest.html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997107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186A191-E91F-448A-B02B-BC1F53EEA1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5">
                  <a:lumMod val="50000"/>
                </a:schemeClr>
              </a:gs>
              <a:gs pos="66000">
                <a:schemeClr val="accent1">
                  <a:lumMod val="45000"/>
                  <a:lumOff val="55000"/>
                </a:schemeClr>
              </a:gs>
              <a:gs pos="2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E5A2E04-7578-48C9-B668-C64E38BA7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03" y="660015"/>
            <a:ext cx="7276794" cy="409119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F48E098-5758-4702-84A1-080BD0DEED71}"/>
              </a:ext>
            </a:extLst>
          </p:cNvPr>
          <p:cNvSpPr txBox="1"/>
          <p:nvPr/>
        </p:nvSpPr>
        <p:spPr>
          <a:xfrm>
            <a:off x="4543425" y="5311352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按</a:t>
            </a:r>
            <a:r>
              <a:rPr lang="en-US" altLang="zh-TW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WIN</a:t>
            </a:r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鍵 輸入</a:t>
            </a:r>
            <a:r>
              <a:rPr lang="en-US" altLang="zh-TW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CMD</a:t>
            </a:r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 或是</a:t>
            </a:r>
            <a:r>
              <a:rPr lang="en-US" altLang="zh-TW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｢</a:t>
            </a:r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命令提示字元</a:t>
            </a:r>
            <a:r>
              <a:rPr lang="en-US" altLang="zh-TW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｣</a:t>
            </a:r>
          </a:p>
        </p:txBody>
      </p:sp>
    </p:spTree>
    <p:extLst>
      <p:ext uri="{BB962C8B-B14F-4D97-AF65-F5344CB8AC3E}">
        <p14:creationId xmlns:p14="http://schemas.microsoft.com/office/powerpoint/2010/main" val="2971158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186A191-E91F-448A-B02B-BC1F53EEA1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5">
                  <a:lumMod val="50000"/>
                </a:schemeClr>
              </a:gs>
              <a:gs pos="66000">
                <a:schemeClr val="accent1">
                  <a:lumMod val="45000"/>
                  <a:lumOff val="55000"/>
                </a:schemeClr>
              </a:gs>
              <a:gs pos="2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E5A2E04-7578-48C9-B668-C64E38BA7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03" y="660016"/>
            <a:ext cx="7276794" cy="409119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C29D8B4-67D7-41F9-818C-68BE9A8D337F}"/>
              </a:ext>
            </a:extLst>
          </p:cNvPr>
          <p:cNvSpPr/>
          <p:nvPr/>
        </p:nvSpPr>
        <p:spPr>
          <a:xfrm>
            <a:off x="8181975" y="2705615"/>
            <a:ext cx="349567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dirty="0">
                <a:latin typeface="華康粗圓體(P)" panose="020F0700000000000000" pitchFamily="34" charset="-120"/>
                <a:ea typeface="華康粗圓體(P)" panose="020F0700000000000000" pitchFamily="34" charset="-120"/>
              </a:rPr>
              <a:t>輸入</a:t>
            </a:r>
            <a:r>
              <a:rPr lang="en-US" altLang="zh-TW" sz="4400" dirty="0">
                <a:latin typeface="華康粗圓體(P)" panose="020F0700000000000000" pitchFamily="34" charset="-120"/>
                <a:ea typeface="華康粗圓體(P)" panose="020F0700000000000000" pitchFamily="34" charset="-120"/>
              </a:rPr>
              <a:t>PUTTY</a:t>
            </a:r>
            <a:endParaRPr lang="zh-TW" altLang="en-US" sz="4400" dirty="0">
              <a:latin typeface="華康粗圓體(P)" panose="020F0700000000000000" pitchFamily="34" charset="-120"/>
              <a:ea typeface="華康粗圓體(P)" panose="020F0700000000000000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F48E098-5758-4702-84A1-080BD0DEED71}"/>
              </a:ext>
            </a:extLst>
          </p:cNvPr>
          <p:cNvSpPr txBox="1"/>
          <p:nvPr/>
        </p:nvSpPr>
        <p:spPr>
          <a:xfrm>
            <a:off x="4543425" y="5311352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如果有跑出這個代表成功了</a:t>
            </a:r>
            <a:endParaRPr lang="en-US" altLang="zh-TW" sz="3200" dirty="0">
              <a:latin typeface="華康仿宋體W6(P)" panose="02020600000000000000" pitchFamily="18" charset="-120"/>
              <a:ea typeface="華康仿宋體W6(P)" panose="02020600000000000000" pitchFamily="18" charset="-120"/>
            </a:endParaRPr>
          </a:p>
          <a:p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不行的話重開機試試看</a:t>
            </a:r>
          </a:p>
        </p:txBody>
      </p:sp>
    </p:spTree>
    <p:extLst>
      <p:ext uri="{BB962C8B-B14F-4D97-AF65-F5344CB8AC3E}">
        <p14:creationId xmlns:p14="http://schemas.microsoft.com/office/powerpoint/2010/main" val="667405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186A191-E91F-448A-B02B-BC1F53EEA1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5">
                  <a:lumMod val="50000"/>
                </a:schemeClr>
              </a:gs>
              <a:gs pos="66000">
                <a:schemeClr val="accent1">
                  <a:lumMod val="45000"/>
                  <a:lumOff val="55000"/>
                </a:schemeClr>
              </a:gs>
              <a:gs pos="2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0502A4F-EEB2-4285-A5BE-426FAA4787E3}"/>
              </a:ext>
            </a:extLst>
          </p:cNvPr>
          <p:cNvSpPr txBox="1"/>
          <p:nvPr/>
        </p:nvSpPr>
        <p:spPr>
          <a:xfrm>
            <a:off x="3157537" y="1720840"/>
            <a:ext cx="58769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7200" dirty="0">
                <a:latin typeface="華康粗圓體(P)" panose="020F0700000000000000" pitchFamily="34" charset="-120"/>
                <a:ea typeface="華康粗圓體(P)" panose="020F0700000000000000" pitchFamily="34" charset="-120"/>
              </a:rPr>
              <a:t>第二步</a:t>
            </a:r>
            <a:endParaRPr lang="en-US" altLang="zh-TW" sz="7200" dirty="0">
              <a:latin typeface="華康粗圓體(P)" panose="020F0700000000000000" pitchFamily="34" charset="-120"/>
              <a:ea typeface="華康粗圓體(P)" panose="020F0700000000000000" pitchFamily="34" charset="-120"/>
            </a:endParaRPr>
          </a:p>
          <a:p>
            <a:pPr algn="ctr"/>
            <a:r>
              <a:rPr lang="zh-TW" altLang="en-US" sz="7200" dirty="0">
                <a:latin typeface="華康粗圓體(P)" panose="020F0700000000000000" pitchFamily="34" charset="-120"/>
                <a:ea typeface="華康粗圓體(P)" panose="020F0700000000000000" pitchFamily="34" charset="-120"/>
              </a:rPr>
              <a:t>下載</a:t>
            </a:r>
            <a:r>
              <a:rPr lang="en-US" altLang="zh-TW" sz="7200" dirty="0">
                <a:latin typeface="華康粗圓體(P)" panose="020F0700000000000000" pitchFamily="34" charset="-120"/>
                <a:ea typeface="華康粗圓體(P)" panose="020F0700000000000000" pitchFamily="34" charset="-120"/>
              </a:rPr>
              <a:t>VSCODE</a:t>
            </a:r>
            <a:endParaRPr lang="zh-TW" altLang="en-US" sz="7200" dirty="0">
              <a:latin typeface="華康粗圓體(P)" panose="020F0700000000000000" pitchFamily="34" charset="-120"/>
              <a:ea typeface="華康粗圓體(P)" panose="020F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518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186A191-E91F-448A-B02B-BC1F53EEA1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5">
                  <a:lumMod val="50000"/>
                </a:schemeClr>
              </a:gs>
              <a:gs pos="66000">
                <a:schemeClr val="accent1">
                  <a:lumMod val="45000"/>
                  <a:lumOff val="55000"/>
                </a:schemeClr>
              </a:gs>
              <a:gs pos="2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E5A2E04-7578-48C9-B668-C64E38BA7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03" y="660016"/>
            <a:ext cx="7276794" cy="409119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F48E098-5758-4702-84A1-080BD0DEED71}"/>
              </a:ext>
            </a:extLst>
          </p:cNvPr>
          <p:cNvSpPr txBox="1"/>
          <p:nvPr/>
        </p:nvSpPr>
        <p:spPr>
          <a:xfrm>
            <a:off x="4543425" y="5311352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下載</a:t>
            </a:r>
            <a:r>
              <a:rPr lang="en-US" altLang="zh-TW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VSCODE</a:t>
            </a:r>
            <a:endParaRPr lang="zh-TW" altLang="en-US" sz="3200" dirty="0">
              <a:latin typeface="華康仿宋體W6(P)" panose="02020600000000000000" pitchFamily="18" charset="-120"/>
              <a:ea typeface="華康仿宋體W6(P)" panose="02020600000000000000" pitchFamily="18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8AA07B8-61BB-410F-9C9E-A4B4AAF75F17}"/>
              </a:ext>
            </a:extLst>
          </p:cNvPr>
          <p:cNvSpPr/>
          <p:nvPr/>
        </p:nvSpPr>
        <p:spPr>
          <a:xfrm>
            <a:off x="8266697" y="1743089"/>
            <a:ext cx="349567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u="sng" dirty="0">
                <a:hlinkClick r:id="rId3"/>
              </a:rPr>
              <a:t>https://code.visualstudio.com/docs/?dv=win</a:t>
            </a:r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991600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186A191-E91F-448A-B02B-BC1F53EEA1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5">
                  <a:lumMod val="50000"/>
                </a:schemeClr>
              </a:gs>
              <a:gs pos="66000">
                <a:schemeClr val="accent1">
                  <a:lumMod val="45000"/>
                  <a:lumOff val="55000"/>
                </a:schemeClr>
              </a:gs>
              <a:gs pos="2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E5A2E04-7578-48C9-B668-C64E38BA7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03" y="660016"/>
            <a:ext cx="7276793" cy="409119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F48E098-5758-4702-84A1-080BD0DEED71}"/>
              </a:ext>
            </a:extLst>
          </p:cNvPr>
          <p:cNvSpPr txBox="1"/>
          <p:nvPr/>
        </p:nvSpPr>
        <p:spPr>
          <a:xfrm>
            <a:off x="4229099" y="5323511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建立桌面捷徑點選起來是個不錯的選擇</a:t>
            </a:r>
            <a:endParaRPr lang="en-US" altLang="zh-TW" sz="3200" dirty="0">
              <a:latin typeface="華康仿宋體W6(P)" panose="02020600000000000000" pitchFamily="18" charset="-120"/>
              <a:ea typeface="華康仿宋體W6(P)" panose="02020600000000000000" pitchFamily="18" charset="-120"/>
            </a:endParaRPr>
          </a:p>
          <a:p>
            <a:r>
              <a:rPr lang="zh-TW" altLang="en-US" sz="3200" dirty="0">
                <a:latin typeface="華康仿宋體W6(P)" panose="02020600000000000000" pitchFamily="18" charset="-120"/>
                <a:ea typeface="華康仿宋體W6(P)" panose="02020600000000000000" pitchFamily="18" charset="-120"/>
              </a:rPr>
              <a:t>不過當然可以不要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8AA07B8-61BB-410F-9C9E-A4B4AAF75F17}"/>
              </a:ext>
            </a:extLst>
          </p:cNvPr>
          <p:cNvSpPr/>
          <p:nvPr/>
        </p:nvSpPr>
        <p:spPr>
          <a:xfrm>
            <a:off x="8266697" y="1743089"/>
            <a:ext cx="349567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u="sng" dirty="0">
                <a:hlinkClick r:id="rId3"/>
              </a:rPr>
              <a:t>https://code.visualstudio.com/docs/?dv=win</a:t>
            </a:r>
            <a:endParaRPr lang="zh-TW" altLang="en-US" sz="7200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BF2550FE-4FF4-4D7F-B04C-DC0C176B1DBA}"/>
              </a:ext>
            </a:extLst>
          </p:cNvPr>
          <p:cNvSpPr/>
          <p:nvPr/>
        </p:nvSpPr>
        <p:spPr>
          <a:xfrm>
            <a:off x="3063240" y="2326640"/>
            <a:ext cx="706120" cy="2082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962123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451</Words>
  <Application>Microsoft Office PowerPoint</Application>
  <PresentationFormat>寬螢幕</PresentationFormat>
  <Paragraphs>71</Paragraphs>
  <Slides>30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7" baseType="lpstr">
      <vt:lpstr>Helvetica Neue</vt:lpstr>
      <vt:lpstr>華康仿宋體W6(P)</vt:lpstr>
      <vt:lpstr>華康粗圓體(P)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汶儒 蔣</dc:creator>
  <cp:lastModifiedBy>汶儒 蔣</cp:lastModifiedBy>
  <cp:revision>16</cp:revision>
  <dcterms:created xsi:type="dcterms:W3CDTF">2019-02-26T15:52:12Z</dcterms:created>
  <dcterms:modified xsi:type="dcterms:W3CDTF">2019-02-26T18:27:10Z</dcterms:modified>
</cp:coreProperties>
</file>